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5" d="100"/>
          <a:sy n="95" d="100"/>
        </p:scale>
        <p:origin x="-136" y="-264"/>
      </p:cViewPr>
      <p:guideLst>
        <p:guide orient="horz" pos="2300"/>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231212380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 name="Shape 2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7" name="Shape 2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3" name="Shape 31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9" name="Shape 31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6" name="Shape 32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6" name="Shape 2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2" name="Shape 33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8" name="Shape 3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4" name="Shape 34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0" name="Shape 35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6" name="Shape 35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2" name="Shape 3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4" name="Shape 37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0" name="Shape 3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6" name="Shape 3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2" name="Shape 39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3" name="Shape 22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9" name="Shape 39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5" name="Shape 40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2" name="Shape 41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24" name="Shape 4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0" name="Shape 43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8" name="Shape 44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54" name="Shape 4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0" name="Shape 4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2" name="Shape 47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8" name="Shape 47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4" name="Shape 4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0" name="Shape 4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6" name="Shape 4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5" name="Shape 5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2" name="Shape 52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8" name="Shape 52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34" name="Shape 5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0" name="Shape 54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2" name="Shape 5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58" name="Shape 5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4" name="Shape 56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71" name="Shape 5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7" name="Shape 57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84" name="Shape 5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92" name="Shape 5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01" name="Shape 6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200" b="0" i="0" u="none" strike="noStrike" cap="non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4" name="Shape 204"/>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205" name="Shape 205"/>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206" name="Shape 206"/>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kaggle.com/c/titanic/data" TargetMode="External"/><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0"/>
        <p:cNvGrpSpPr/>
        <p:nvPr/>
      </p:nvGrpSpPr>
      <p:grpSpPr>
        <a:xfrm>
          <a:off x="0" y="0"/>
          <a:ext cx="0" cy="0"/>
          <a:chOff x="0" y="0"/>
          <a:chExt cx="0" cy="0"/>
        </a:xfrm>
      </p:grpSpPr>
      <p:sp>
        <p:nvSpPr>
          <p:cNvPr id="211" name="Shape 211"/>
          <p:cNvSpPr/>
          <p:nvPr/>
        </p:nvSpPr>
        <p:spPr>
          <a:xfrm>
            <a:off x="635000" y="736600"/>
            <a:ext cx="11647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solidFill>
                  <a:srgbClr val="E52123"/>
                </a:solidFill>
                <a:latin typeface="Oswald"/>
                <a:ea typeface="Oswald"/>
                <a:cs typeface="Oswald"/>
                <a:sym typeface="Oswald"/>
              </a:rPr>
              <a:t>FOR INSTRUCTOR PURPOSES ONLY </a:t>
            </a:r>
          </a:p>
        </p:txBody>
      </p:sp>
      <p:sp>
        <p:nvSpPr>
          <p:cNvPr id="212" name="Shape 212"/>
          <p:cNvSpPr/>
          <p:nvPr/>
        </p:nvSpPr>
        <p:spPr>
          <a:xfrm>
            <a:off x="635000" y="1442225"/>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INSTRUCTOR NOTES</a:t>
            </a:r>
            <a:r>
              <a:rPr lang="en-US" sz="3200" b="1">
                <a:solidFill>
                  <a:srgbClr val="E52123"/>
                </a:solidFill>
                <a:latin typeface="Oswald"/>
                <a:ea typeface="Oswald"/>
                <a:cs typeface="Oswald"/>
                <a:sym typeface="Oswald"/>
              </a:rPr>
              <a:t> </a:t>
            </a:r>
          </a:p>
        </p:txBody>
      </p:sp>
      <p:sp>
        <p:nvSpPr>
          <p:cNvPr id="213" name="Shape 213"/>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03200" algn="l" rtl="0">
              <a:spcBef>
                <a:spcPts val="0"/>
              </a:spcBef>
              <a:buSzPct val="70000"/>
              <a:buFont typeface="Georgia"/>
              <a:buChar char="‣"/>
            </a:pPr>
            <a:r>
              <a:rPr lang="en-US" sz="2800">
                <a:latin typeface="Georgia"/>
                <a:ea typeface="Georgia"/>
                <a:cs typeface="Georgia"/>
                <a:sym typeface="Georgia"/>
              </a:rPr>
              <a:t>Insert Text Here</a:t>
            </a:r>
          </a:p>
          <a:p>
            <a:pPr marR="0" lvl="0" algn="l" rtl="0">
              <a:spcBef>
                <a:spcPts val="1000"/>
              </a:spcBef>
              <a:buNone/>
            </a:pPr>
            <a:endParaRPr sz="2800">
              <a:latin typeface="Georgia"/>
              <a:ea typeface="Georgia"/>
              <a:cs typeface="Georgia"/>
              <a:sym typeface="Georgia"/>
            </a:endParaRPr>
          </a:p>
          <a:p>
            <a:pPr marR="0" lvl="0" algn="l" rtl="0">
              <a:spcBef>
                <a:spcPts val="1000"/>
              </a:spcBef>
              <a:buNone/>
            </a:pPr>
            <a:endParaRPr>
              <a:latin typeface="Georgia"/>
              <a:ea typeface="Georgia"/>
              <a:cs typeface="Georgia"/>
              <a:sym typeface="Georgia"/>
            </a:endParaRPr>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We’re going to focus on steps 1-2 (Identify the Problem and Acquire the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We’ll cover steps 3-5 in the next few classes</a:t>
            </a:r>
          </a:p>
          <a:p>
            <a:pPr marR="0" lvl="0" algn="l" rtl="0">
              <a:spcBef>
                <a:spcPts val="1000"/>
              </a:spcBef>
              <a:buNone/>
            </a:pPr>
            <a:endParaRPr sz="2800">
              <a:latin typeface="Georgia"/>
              <a:ea typeface="Georgia"/>
              <a:cs typeface="Georgia"/>
              <a:sym typeface="Georgia"/>
            </a:endParaRPr>
          </a:p>
        </p:txBody>
      </p:sp>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ASKING A GOOD QUESTION</a:t>
            </a:r>
          </a:p>
        </p:txBody>
      </p:sp>
    </p:spTree>
  </p:cSld>
  <p:clrMapOvr>
    <a:masterClrMapping/>
  </p:clrMapOvr>
  <p:transition xmlns:p14="http://schemas.microsoft.com/office/powerpoint/2010/mai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WHY DO WE NEED A GOOD QUESTION?</a:t>
            </a:r>
          </a:p>
        </p:txBody>
      </p:sp>
      <p:sp>
        <p:nvSpPr>
          <p:cNvPr id="283" name="Shape 28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 problem well stated is half solved.” -Charles Kettering</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Sets yourself up for success as you begin analysis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Establishes the basis for reproducibility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Enables collaboration through clear goals</a:t>
            </a:r>
          </a:p>
        </p:txBody>
      </p:sp>
      <p:pic>
        <p:nvPicPr>
          <p:cNvPr id="284" name="Shape 284"/>
          <p:cNvPicPr preferRelativeResize="0"/>
          <p:nvPr/>
        </p:nvPicPr>
        <p:blipFill>
          <a:blip r:embed="rId3">
            <a:alphaModFix/>
          </a:blip>
          <a:stretch>
            <a:fillRect/>
          </a:stretch>
        </p:blipFill>
        <p:spPr>
          <a:xfrm>
            <a:off x="9010453" y="2511424"/>
            <a:ext cx="2819876" cy="3947847"/>
          </a:xfrm>
          <a:prstGeom prst="rect">
            <a:avLst/>
          </a:prstGeom>
          <a:noFill/>
          <a:ln>
            <a:noFill/>
          </a:ln>
        </p:spPr>
      </p:pic>
    </p:spTree>
  </p:cSld>
  <p:clrMapOvr>
    <a:masterClrMapping/>
  </p:clrMapOvr>
  <p:transition xmlns:p14="http://schemas.microsoft.com/office/powerpoint/2010/mai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Goals are similar to the SMART Goals Framework.</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S:  specific</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M:  measurable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A:  attainable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R:  reproducible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  time-bound</a:t>
            </a:r>
          </a:p>
          <a:p>
            <a:pPr marR="0" lvl="0" algn="l" rtl="0">
              <a:spcBef>
                <a:spcPts val="0"/>
              </a:spcBef>
              <a:buNone/>
            </a:pPr>
            <a:endParaRPr sz="2800">
              <a:latin typeface="Georgia"/>
              <a:ea typeface="Georgia"/>
              <a:cs typeface="Georgia"/>
              <a:sym typeface="Georgia"/>
            </a:endParaRPr>
          </a:p>
        </p:txBody>
      </p:sp>
      <p:sp>
        <p:nvSpPr>
          <p:cNvPr id="290" name="Shape 29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A GOOD QUESTION?</a:t>
            </a:r>
          </a:p>
        </p:txBody>
      </p:sp>
      <p:pic>
        <p:nvPicPr>
          <p:cNvPr id="291" name="Shape 291"/>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transition xmlns:p14="http://schemas.microsoft.com/office/powerpoint/2010/mai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Specific:  The dataset and key variables are clearly defined.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Measurable:  The type of analysis and major assumptions are articulated.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Attainable:  The question you are asking is feasible for your dataset and is not likely to be biased.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Reproducible:  Another person (or future you) can read and understand exactly how your analysis is performed.</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Time-bound:  You clearly state the time period and population for which this analysis will pertain.</a:t>
            </a:r>
          </a:p>
        </p:txBody>
      </p:sp>
      <p:sp>
        <p:nvSpPr>
          <p:cNvPr id="297" name="Shape 29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A GOOD QUESTION?</a:t>
            </a:r>
          </a:p>
        </p:txBody>
      </p:sp>
    </p:spTree>
  </p:cSld>
  <p:clrMapOvr>
    <a:masterClrMapping/>
  </p:clrMapOvr>
  <p:transition xmlns:p14="http://schemas.microsoft.com/office/powerpoint/2010/mai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p:txBody>
      </p:sp>
      <p:sp>
        <p:nvSpPr>
          <p:cNvPr id="303" name="Shape 303"/>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WHAT IS A GOOD QUESTION?</a:t>
            </a:r>
          </a:p>
        </p:txBody>
      </p:sp>
      <p:pic>
        <p:nvPicPr>
          <p:cNvPr id="304" name="Shape 304"/>
          <p:cNvPicPr preferRelativeResize="0"/>
          <p:nvPr/>
        </p:nvPicPr>
        <p:blipFill>
          <a:blip r:embed="rId3">
            <a:alphaModFix/>
          </a:blip>
          <a:stretch>
            <a:fillRect/>
          </a:stretch>
        </p:blipFill>
        <p:spPr>
          <a:xfrm>
            <a:off x="1929727" y="1464400"/>
            <a:ext cx="9145349" cy="5466974"/>
          </a:xfrm>
          <a:prstGeom prst="rect">
            <a:avLst/>
          </a:prstGeom>
          <a:noFill/>
          <a:ln>
            <a:noFill/>
          </a:ln>
        </p:spPr>
      </p:pic>
    </p:spTree>
  </p:cSld>
  <p:clrMapOvr>
    <a:masterClrMapping/>
  </p:clrMapOvr>
  <p:transition xmlns:p14="http://schemas.microsoft.com/office/powerpoint/2010/mai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	</a:t>
            </a:r>
          </a:p>
        </p:txBody>
      </p:sp>
      <p:sp>
        <p:nvSpPr>
          <p:cNvPr id="310" name="Shape 310"/>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DIAGRAMMING AN AIM</a:t>
            </a:r>
          </a:p>
        </p:txBody>
      </p:sp>
    </p:spTree>
  </p:cSld>
  <p:clrMapOvr>
    <a:masterClrMapping/>
  </p:clrMapOvr>
  <p:transition xmlns:p14="http://schemas.microsoft.com/office/powerpoint/2010/mai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 Using one 24-hour recall from the cross-sectional NHANES 2007-2010 we will determine the factors associated with food available in the homes of American children and adolescents. We 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16" name="Shape 31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EXAMPLE AIM</a:t>
            </a:r>
          </a:p>
        </p:txBody>
      </p:sp>
    </p:spTree>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35003" y="1301275"/>
            <a:ext cx="5779199" cy="5774700"/>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Children will be more likely to meet the USDA recommended intake level when food is always available in their home compared to rarely or never.</a:t>
            </a:r>
          </a:p>
          <a:p>
            <a:pPr marR="0" lvl="0" algn="l" rtl="0">
              <a:spcBef>
                <a:spcPts val="1000"/>
              </a:spcBef>
              <a:buNone/>
            </a:pPr>
            <a:endParaRPr sz="2800">
              <a:latin typeface="Georgia"/>
              <a:ea typeface="Georgia"/>
              <a:cs typeface="Georgia"/>
              <a:sym typeface="Georgia"/>
            </a:endParaRPr>
          </a:p>
        </p:txBody>
      </p:sp>
      <p:sp>
        <p:nvSpPr>
          <p:cNvPr id="322" name="Shape 32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HYPOTHESIS</a:t>
            </a:r>
          </a:p>
        </p:txBody>
      </p:sp>
      <p:pic>
        <p:nvPicPr>
          <p:cNvPr id="323" name="Shape 323"/>
          <p:cNvPicPr preferRelativeResize="0"/>
          <p:nvPr/>
        </p:nvPicPr>
        <p:blipFill>
          <a:blip r:embed="rId3">
            <a:alphaModFix/>
          </a:blip>
          <a:stretch>
            <a:fillRect/>
          </a:stretch>
        </p:blipFill>
        <p:spPr>
          <a:xfrm>
            <a:off x="6469701" y="1696100"/>
            <a:ext cx="5707174" cy="3910299"/>
          </a:xfrm>
          <a:prstGeom prst="rect">
            <a:avLst/>
          </a:prstGeom>
          <a:noFill/>
          <a:ln>
            <a:noFill/>
          </a:ln>
        </p:spPr>
      </p:pic>
    </p:spTree>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buNone/>
            </a:pPr>
            <a:endParaRPr sz="2800">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was collected is indicated: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24-hour recall, self-reported</a:t>
            </a:r>
          </a:p>
          <a:p>
            <a:pPr lvl="0" rtl="0">
              <a:lnSpc>
                <a:spcPct val="100000"/>
              </a:lnSpc>
              <a:spcBef>
                <a:spcPts val="0"/>
              </a:spcBef>
              <a:buNone/>
            </a:pPr>
            <a:endParaRPr sz="120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What data was collected is stated: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endParaRPr sz="120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will be analyzed is defined: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endParaRPr sz="120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The specific hypothesis &amp; direction of the expected associations are described: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1200"/>
              </a:spcAft>
              <a:buNone/>
            </a:pPr>
            <a:endParaRPr sz="2800">
              <a:solidFill>
                <a:srgbClr val="333333"/>
              </a:solidFill>
              <a:latin typeface="Georgia"/>
              <a:ea typeface="Georgia"/>
              <a:cs typeface="Georgia"/>
              <a:sym typeface="Georgia"/>
            </a:endParaRPr>
          </a:p>
          <a:p>
            <a:pPr marR="0" lvl="0" algn="l" rtl="0">
              <a:lnSpc>
                <a:spcPct val="100000"/>
              </a:lnSpc>
              <a:spcBef>
                <a:spcPts val="1000"/>
              </a:spcBef>
              <a:buNone/>
            </a:pPr>
            <a:endParaRPr sz="2800">
              <a:latin typeface="Georgia"/>
              <a:ea typeface="Georgia"/>
              <a:cs typeface="Georgia"/>
              <a:sym typeface="Georgia"/>
            </a:endParaRPr>
          </a:p>
        </p:txBody>
      </p:sp>
      <p:sp>
        <p:nvSpPr>
          <p:cNvPr id="329" name="Shape 329"/>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SPECIFIC</a:t>
            </a:r>
          </a:p>
        </p:txBody>
      </p:sp>
    </p:spTree>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7"/>
        <p:cNvGrpSpPr/>
        <p:nvPr/>
      </p:nvGrpSpPr>
      <p:grpSpPr>
        <a:xfrm>
          <a:off x="0" y="0"/>
          <a:ext cx="0" cy="0"/>
          <a:chOff x="0" y="0"/>
          <a:chExt cx="0" cy="0"/>
        </a:xfrm>
      </p:grpSpPr>
      <p:sp>
        <p:nvSpPr>
          <p:cNvPr id="218" name="Shape 218"/>
          <p:cNvSpPr/>
          <p:nvPr/>
        </p:nvSpPr>
        <p:spPr>
          <a:xfrm>
            <a:off x="635000" y="736600"/>
            <a:ext cx="117959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solidFill>
                  <a:srgbClr val="E52123"/>
                </a:solidFill>
                <a:latin typeface="Oswald"/>
                <a:ea typeface="Oswald"/>
                <a:cs typeface="Oswald"/>
                <a:sym typeface="Oswald"/>
              </a:rPr>
              <a:t>FOR INSTRUCTOR PURPOSES ONLY </a:t>
            </a:r>
          </a:p>
        </p:txBody>
      </p:sp>
      <p:sp>
        <p:nvSpPr>
          <p:cNvPr id="219" name="Shape 219"/>
          <p:cNvSpPr/>
          <p:nvPr/>
        </p:nvSpPr>
        <p:spPr>
          <a:xfrm>
            <a:off x="635000" y="1442225"/>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MATERIALS</a:t>
            </a:r>
            <a:r>
              <a:rPr lang="en-US" sz="3200" b="1">
                <a:solidFill>
                  <a:srgbClr val="E52123"/>
                </a:solidFill>
                <a:latin typeface="Oswald"/>
                <a:ea typeface="Oswald"/>
                <a:cs typeface="Oswald"/>
                <a:sym typeface="Oswald"/>
              </a:rPr>
              <a:t> </a:t>
            </a:r>
          </a:p>
        </p:txBody>
      </p:sp>
      <p:sp>
        <p:nvSpPr>
          <p:cNvPr id="220" name="Shape 220"/>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03200" algn="l" rtl="0">
              <a:spcBef>
                <a:spcPts val="0"/>
              </a:spcBef>
              <a:buSzPct val="70000"/>
              <a:buFont typeface="Georgia"/>
              <a:buChar char="‣"/>
            </a:pPr>
            <a:r>
              <a:rPr lang="en-US" sz="2800">
                <a:latin typeface="Georgia"/>
                <a:ea typeface="Georgia"/>
                <a:cs typeface="Georgia"/>
                <a:sym typeface="Georgia"/>
              </a:rPr>
              <a:t>Insert Text Here</a:t>
            </a:r>
          </a:p>
          <a:p>
            <a:pPr marR="0" lvl="0" algn="l" rtl="0">
              <a:spcBef>
                <a:spcPts val="1000"/>
              </a:spcBef>
              <a:buNone/>
            </a:pPr>
            <a:endParaRPr sz="2800">
              <a:latin typeface="Georgia"/>
              <a:ea typeface="Georgia"/>
              <a:cs typeface="Georgia"/>
              <a:sym typeface="Georgia"/>
            </a:endParaRPr>
          </a:p>
          <a:p>
            <a:pPr marR="0" lvl="0" algn="l" rtl="0">
              <a:spcBef>
                <a:spcPts val="1000"/>
              </a:spcBef>
              <a:buNone/>
            </a:pPr>
            <a:endParaRPr>
              <a:latin typeface="Georgia"/>
              <a:ea typeface="Georgia"/>
              <a:cs typeface="Georgia"/>
              <a:sym typeface="Georgia"/>
            </a:endParaRPr>
          </a:p>
        </p:txBody>
      </p:sp>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spcAft>
                <a:spcPts val="1200"/>
              </a:spcAft>
              <a:buClr>
                <a:schemeClr val="dk1"/>
              </a:buClr>
              <a:buSzPct val="100000"/>
              <a:buFont typeface="Georgia"/>
              <a:buChar char="‣"/>
            </a:pPr>
            <a:r>
              <a:rPr lang="en-US" sz="280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335" name="Shape 33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MEASURABLE</a:t>
            </a:r>
          </a:p>
        </p:txBody>
      </p:sp>
    </p:spTree>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Cross-sectional data has inherent limitations; one of the most common is that causal inference is typically not possible.</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Note that we are determining association, not causation.</a:t>
            </a:r>
          </a:p>
        </p:txBody>
      </p:sp>
      <p:sp>
        <p:nvSpPr>
          <p:cNvPr id="341" name="Shape 34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ATTAINABLE</a:t>
            </a:r>
          </a:p>
        </p:txBody>
      </p:sp>
    </p:spTree>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With all the specifics, it would be straightforward to pull the data from NHANES and reproduce the analysis.</a:t>
            </a:r>
          </a:p>
        </p:txBody>
      </p:sp>
      <p:sp>
        <p:nvSpPr>
          <p:cNvPr id="347" name="Shape 34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REPRODUCIBLE</a:t>
            </a:r>
          </a:p>
        </p:txBody>
      </p:sp>
    </p:spTree>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Using one 24-hour recall from NHANES 2007-2010, we will determine the factors associated with food available in the homes of American children and adolescents.</a:t>
            </a:r>
          </a:p>
        </p:txBody>
      </p:sp>
      <p:sp>
        <p:nvSpPr>
          <p:cNvPr id="353" name="Shape 353"/>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TIME BOUND</a:t>
            </a:r>
          </a:p>
        </p:txBody>
      </p:sp>
    </p:spTree>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previous example laid out research goals.</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In a business setting, you will need to articulate business objectives.</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Example:  S</a:t>
            </a:r>
            <a:r>
              <a:rPr lang="en-US" sz="28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endParaRPr sz="2800">
              <a:solidFill>
                <a:srgbClr val="333333"/>
              </a:solidFill>
              <a:highlight>
                <a:srgbClr val="FFFFFF"/>
              </a:highlight>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Regardless of setting, start your question with the SMART framework to help achieve your objectives.</a:t>
            </a:r>
          </a:p>
        </p:txBody>
      </p:sp>
      <p:sp>
        <p:nvSpPr>
          <p:cNvPr id="359" name="Shape 359"/>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CONTEXT IS IMPORTANT</a:t>
            </a:r>
          </a:p>
        </p:txBody>
      </p:sp>
    </p:spTree>
  </p:cSld>
  <p:clrMapOvr>
    <a:masterClrMapping/>
  </p:clrMapOvr>
  <p:transition xmlns:p14="http://schemas.microsoft.com/office/powerpoint/2010/mai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KNOWLEDGE CHECK</a:t>
            </a:r>
          </a:p>
        </p:txBody>
      </p:sp>
      <p:pic>
        <p:nvPicPr>
          <p:cNvPr id="365" name="Shape 36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66" name="Shape 36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367" name="Shape 367"/>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368" name="Shape 36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369" name="Shape 369"/>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endParaRPr sz="180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Which of the following uses the SMART framework?  Why?  What is missing?</a:t>
            </a:r>
          </a:p>
          <a:p>
            <a:pPr lvl="0" rtl="0">
              <a:spcBef>
                <a:spcPts val="0"/>
              </a:spcBef>
              <a:buNone/>
            </a:pPr>
            <a:endParaRPr sz="180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a:solidFill>
                  <a:srgbClr val="333333"/>
                </a:solidFill>
                <a:latin typeface="Georgia"/>
                <a:ea typeface="Georgia"/>
                <a:cs typeface="Georgia"/>
                <a:sym typeface="Georgia"/>
              </a:rPr>
              <a:t>I am looking to see if there is an association with number of passengers with carry on luggage and delayed take-off time.</a:t>
            </a:r>
          </a:p>
          <a:p>
            <a:pPr lvl="0" rtl="0">
              <a:spcBef>
                <a:spcPts val="0"/>
              </a:spcBef>
              <a:buNone/>
            </a:pPr>
            <a:endParaRPr sz="180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p:txBody>
      </p:sp>
      <p:sp>
        <p:nvSpPr>
          <p:cNvPr id="370" name="Shape 370"/>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 (5 minutes)</a:t>
            </a:r>
          </a:p>
        </p:txBody>
      </p:sp>
      <p:cxnSp>
        <p:nvCxnSpPr>
          <p:cNvPr id="371" name="Shape 371"/>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Different data types have different limitations and strengths.</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Certain types of analyses aren’t possible with certain data types.</a:t>
            </a:r>
          </a:p>
        </p:txBody>
      </p:sp>
      <p:sp>
        <p:nvSpPr>
          <p:cNvPr id="377" name="Shape 37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WHY DATA TYPES MATTER</a:t>
            </a:r>
          </a:p>
        </p:txBody>
      </p:sp>
    </p:spTree>
  </p:cSld>
  <p:clrMapOvr>
    <a:masterClrMapping/>
  </p:clrMapOvr>
  <p:transition xmlns:p14="http://schemas.microsoft.com/office/powerpoint/2010/mai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All information is determined at the same time; all data comes from the same time period.</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Issues:  There is no distinction between exposure and outcome</a:t>
            </a:r>
          </a:p>
          <a:p>
            <a:pPr marL="0" lvl="0" indent="0" rtl="0">
              <a:spcBef>
                <a:spcPts val="0"/>
              </a:spcBef>
              <a:buNone/>
            </a:pPr>
            <a:endParaRPr sz="2800">
              <a:solidFill>
                <a:srgbClr val="333333"/>
              </a:solidFill>
              <a:latin typeface="Georgia"/>
              <a:ea typeface="Georgia"/>
              <a:cs typeface="Georgia"/>
              <a:sym typeface="Georgia"/>
            </a:endParaRPr>
          </a:p>
        </p:txBody>
      </p:sp>
      <p:sp>
        <p:nvSpPr>
          <p:cNvPr id="383" name="Shape 383"/>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CROSS-SECTIONAL DATA</a:t>
            </a:r>
          </a:p>
        </p:txBody>
      </p:sp>
    </p:spTree>
  </p:cSld>
  <p:clrMapOvr>
    <a:masterClrMapping/>
  </p:clrMapOvr>
  <p:transition xmlns:p14="http://schemas.microsoft.com/office/powerpoint/2010/mai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Often population based</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Generalizability</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Reduce cost compared to other types of data collection methods</a:t>
            </a:r>
          </a:p>
          <a:p>
            <a:pPr lvl="0" rtl="0">
              <a:spcBef>
                <a:spcPts val="0"/>
              </a:spcBef>
              <a:buNone/>
            </a:pPr>
            <a:endParaRPr sz="280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Separation of cause and effect may be difficult (or impossible)</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Variables/cases with long duration are over-represented</a:t>
            </a:r>
          </a:p>
        </p:txBody>
      </p:sp>
      <p:sp>
        <p:nvSpPr>
          <p:cNvPr id="389" name="Shape 389"/>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CROSS-SECTIONAL DATA</a:t>
            </a:r>
          </a:p>
        </p:txBody>
      </p:sp>
    </p:spTree>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L="0" lvl="0" indent="0" rtl="0">
              <a:spcBef>
                <a:spcPts val="0"/>
              </a:spcBef>
              <a:buNone/>
            </a:pPr>
            <a:endParaRPr sz="2800">
              <a:solidFill>
                <a:srgbClr val="333333"/>
              </a:solidFill>
              <a:latin typeface="Georgia"/>
              <a:ea typeface="Georgia"/>
              <a:cs typeface="Georgia"/>
              <a:sym typeface="Georgia"/>
            </a:endParaRPr>
          </a:p>
        </p:txBody>
      </p:sp>
      <p:sp>
        <p:nvSpPr>
          <p:cNvPr id="395" name="Shape 39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CROSS-SECTIONAL DATA</a:t>
            </a:r>
          </a:p>
        </p:txBody>
      </p:sp>
      <p:pic>
        <p:nvPicPr>
          <p:cNvPr id="396" name="Shape 396"/>
          <p:cNvPicPr preferRelativeResize="0"/>
          <p:nvPr/>
        </p:nvPicPr>
        <p:blipFill>
          <a:blip r:embed="rId3">
            <a:alphaModFix/>
          </a:blip>
          <a:stretch>
            <a:fillRect/>
          </a:stretch>
        </p:blipFill>
        <p:spPr>
          <a:xfrm>
            <a:off x="2495933" y="1292775"/>
            <a:ext cx="8012940" cy="6009724"/>
          </a:xfrm>
          <a:prstGeom prst="rect">
            <a:avLst/>
          </a:prstGeom>
          <a:noFill/>
          <a:ln>
            <a:noFill/>
          </a:ln>
        </p:spPr>
      </p:pic>
    </p:spTree>
  </p:cSld>
  <p:clrMapOvr>
    <a:masterClrMapping/>
  </p:clrMapOvr>
  <p:transition xmlns:p14="http://schemas.microsoft.com/office/powerpoint/2010/mai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24"/>
        <p:cNvGrpSpPr/>
        <p:nvPr/>
      </p:nvGrpSpPr>
      <p:grpSpPr>
        <a:xfrm>
          <a:off x="0" y="0"/>
          <a:ext cx="0" cy="0"/>
          <a:chOff x="0" y="0"/>
          <a:chExt cx="0" cy="0"/>
        </a:xfrm>
      </p:grpSpPr>
      <p:sp>
        <p:nvSpPr>
          <p:cNvPr id="225" name="Shape 225"/>
          <p:cNvSpPr/>
          <p:nvPr/>
        </p:nvSpPr>
        <p:spPr>
          <a:xfrm>
            <a:off x="635000" y="736600"/>
            <a:ext cx="115689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solidFill>
                  <a:srgbClr val="E52123"/>
                </a:solidFill>
                <a:latin typeface="Oswald"/>
                <a:ea typeface="Oswald"/>
                <a:cs typeface="Oswald"/>
                <a:sym typeface="Oswald"/>
              </a:rPr>
              <a:t>FOR INSTRUCTOR PURPOSES ONLY </a:t>
            </a:r>
          </a:p>
        </p:txBody>
      </p:sp>
      <p:sp>
        <p:nvSpPr>
          <p:cNvPr id="226" name="Shape 226"/>
          <p:cNvSpPr/>
          <p:nvPr/>
        </p:nvSpPr>
        <p:spPr>
          <a:xfrm>
            <a:off x="635000" y="1442225"/>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PRE-WORK</a:t>
            </a:r>
            <a:r>
              <a:rPr lang="en-US" sz="3200" b="1">
                <a:solidFill>
                  <a:srgbClr val="E52123"/>
                </a:solidFill>
                <a:latin typeface="Oswald"/>
                <a:ea typeface="Oswald"/>
                <a:cs typeface="Oswald"/>
                <a:sym typeface="Oswald"/>
              </a:rPr>
              <a:t> </a:t>
            </a:r>
          </a:p>
        </p:txBody>
      </p:sp>
      <p:sp>
        <p:nvSpPr>
          <p:cNvPr id="227" name="Shape 227"/>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03200" algn="l" rtl="0">
              <a:spcBef>
                <a:spcPts val="0"/>
              </a:spcBef>
              <a:buSzPct val="70000"/>
              <a:buFont typeface="Georgia"/>
              <a:buChar char="‣"/>
            </a:pPr>
            <a:r>
              <a:rPr lang="en-US" sz="2800">
                <a:latin typeface="Georgia"/>
                <a:ea typeface="Georgia"/>
                <a:cs typeface="Georgia"/>
                <a:sym typeface="Georgia"/>
              </a:rPr>
              <a:t>Insert Text Here</a:t>
            </a:r>
          </a:p>
          <a:p>
            <a:pPr marR="0" lvl="0" algn="l" rtl="0">
              <a:spcBef>
                <a:spcPts val="1000"/>
              </a:spcBef>
              <a:buNone/>
            </a:pPr>
            <a:endParaRPr sz="2800">
              <a:latin typeface="Georgia"/>
              <a:ea typeface="Georgia"/>
              <a:cs typeface="Georgia"/>
              <a:sym typeface="Georgia"/>
            </a:endParaRPr>
          </a:p>
          <a:p>
            <a:pPr marR="0" lvl="0" algn="l" rtl="0">
              <a:spcBef>
                <a:spcPts val="1000"/>
              </a:spcBef>
              <a:buNone/>
            </a:pPr>
            <a:endParaRPr>
              <a:latin typeface="Georgia"/>
              <a:ea typeface="Georgia"/>
              <a:cs typeface="Georgia"/>
              <a:sym typeface="Georgia"/>
            </a:endParaRPr>
          </a:p>
        </p:txBody>
      </p:sp>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information is collected over a period of time</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Unambiguous temporal sequence - exposure precedes outcome</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Multiple outcomes can be measured</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Expense</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Takes a long time to collect data</a:t>
            </a:r>
          </a:p>
          <a:p>
            <a:pPr lvl="1" rtl="0">
              <a:lnSpc>
                <a:spcPct val="150000"/>
              </a:lnSpc>
              <a:spcBef>
                <a:spcPts val="0"/>
              </a:spcBef>
              <a:buClr>
                <a:srgbClr val="333333"/>
              </a:buClr>
              <a:buSzPct val="100000"/>
              <a:buFont typeface="Georgia"/>
            </a:pPr>
            <a:r>
              <a:rPr lang="en-US" sz="2800" dirty="0">
                <a:solidFill>
                  <a:srgbClr val="333333"/>
                </a:solidFill>
                <a:latin typeface="Georgia"/>
                <a:ea typeface="Georgia"/>
                <a:cs typeface="Georgia"/>
                <a:sym typeface="Georgia"/>
              </a:rPr>
              <a:t>Vulnerable to missing data</a:t>
            </a:r>
          </a:p>
        </p:txBody>
      </p:sp>
      <p:sp>
        <p:nvSpPr>
          <p:cNvPr id="402" name="Shape 40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TIME SERIES/LONGITUDINAL DATA</a:t>
            </a:r>
          </a:p>
        </p:txBody>
      </p:sp>
    </p:spTree>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L="0" lvl="0" indent="0" rtl="0">
              <a:spcBef>
                <a:spcPts val="0"/>
              </a:spcBef>
              <a:buNone/>
            </a:pPr>
            <a:endParaRPr sz="2800">
              <a:solidFill>
                <a:srgbClr val="333333"/>
              </a:solidFill>
              <a:latin typeface="Georgia"/>
              <a:ea typeface="Georgia"/>
              <a:cs typeface="Georgia"/>
              <a:sym typeface="Georgia"/>
            </a:endParaRPr>
          </a:p>
        </p:txBody>
      </p:sp>
      <p:sp>
        <p:nvSpPr>
          <p:cNvPr id="408" name="Shape 408"/>
          <p:cNvSpPr/>
          <p:nvPr/>
        </p:nvSpPr>
        <p:spPr>
          <a:xfrm>
            <a:off x="635000" y="736600"/>
            <a:ext cx="7721699" cy="431700"/>
          </a:xfrm>
          <a:prstGeom prst="rect">
            <a:avLst/>
          </a:prstGeom>
          <a:noFill/>
          <a:ln>
            <a:noFill/>
          </a:ln>
        </p:spPr>
        <p:txBody>
          <a:bodyPr lIns="0" tIns="0" rIns="0" bIns="0" anchor="t" anchorCtr="0">
            <a:noAutofit/>
          </a:bodyPr>
          <a:lstStyle/>
          <a:p>
            <a:pPr lvl="0" rtl="0">
              <a:spcBef>
                <a:spcPts val="0"/>
              </a:spcBef>
              <a:buClr>
                <a:schemeClr val="dk1"/>
              </a:buClr>
              <a:buSzPct val="25000"/>
              <a:buFont typeface="Arial"/>
              <a:buNone/>
            </a:pPr>
            <a:r>
              <a:rPr lang="en-US" sz="3200" b="1">
                <a:solidFill>
                  <a:schemeClr val="dk1"/>
                </a:solidFill>
                <a:latin typeface="Oswald"/>
                <a:ea typeface="Oswald"/>
                <a:cs typeface="Oswald"/>
                <a:sym typeface="Oswald"/>
              </a:rPr>
              <a:t>TIME SERIES/LONGITUDINAL DATA</a:t>
            </a:r>
          </a:p>
          <a:p>
            <a:pPr marL="0" marR="0" lvl="0" indent="0" algn="l" rtl="0">
              <a:lnSpc>
                <a:spcPct val="100000"/>
              </a:lnSpc>
              <a:spcBef>
                <a:spcPts val="0"/>
              </a:spcBef>
              <a:buNone/>
            </a:pPr>
            <a:endParaRPr sz="3200" b="1">
              <a:latin typeface="Oswald"/>
              <a:ea typeface="Oswald"/>
              <a:cs typeface="Oswald"/>
              <a:sym typeface="Oswald"/>
            </a:endParaRPr>
          </a:p>
        </p:txBody>
      </p:sp>
      <p:pic>
        <p:nvPicPr>
          <p:cNvPr id="409" name="Shape 409"/>
          <p:cNvPicPr preferRelativeResize="0"/>
          <p:nvPr/>
        </p:nvPicPr>
        <p:blipFill>
          <a:blip r:embed="rId3">
            <a:alphaModFix/>
          </a:blip>
          <a:stretch>
            <a:fillRect/>
          </a:stretch>
        </p:blipFill>
        <p:spPr>
          <a:xfrm>
            <a:off x="2495926" y="1292777"/>
            <a:ext cx="8012950" cy="6009723"/>
          </a:xfrm>
          <a:prstGeom prst="rect">
            <a:avLst/>
          </a:prstGeom>
          <a:noFill/>
          <a:ln>
            <a:noFill/>
          </a:ln>
        </p:spPr>
      </p:pic>
    </p:spTree>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KNOWLEDGE CHECK</a:t>
            </a:r>
          </a:p>
        </p:txBody>
      </p:sp>
      <p:pic>
        <p:nvPicPr>
          <p:cNvPr id="415" name="Shape 41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16" name="Shape 41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417" name="Shape 417"/>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What type of data is the flightstats data?</a:t>
            </a:r>
          </a:p>
          <a:p>
            <a:pPr marL="457200" lvl="0" indent="-342900" rtl="0">
              <a:spcBef>
                <a:spcPts val="0"/>
              </a:spcBef>
              <a:spcAft>
                <a:spcPts val="1200"/>
              </a:spcAft>
              <a:buClr>
                <a:srgbClr val="333333"/>
              </a:buClr>
              <a:buSzPct val="100000"/>
              <a:buFont typeface="Georgia"/>
              <a:buAutoNum type="arabicPeriod"/>
            </a:pPr>
            <a:r>
              <a:rPr lang="en-US" sz="1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a:p>
            <a:pPr marL="457200" lvl="0" indent="-342900" rtl="0">
              <a:spcBef>
                <a:spcPts val="0"/>
              </a:spcBef>
              <a:spcAft>
                <a:spcPts val="1200"/>
              </a:spcAft>
              <a:buClr>
                <a:srgbClr val="333333"/>
              </a:buClr>
              <a:buSzPct val="100000"/>
              <a:buFont typeface="Georgia"/>
              <a:buAutoNum type="arabicPeriod"/>
            </a:pPr>
            <a:r>
              <a:rPr lang="en-US" sz="1800">
                <a:solidFill>
                  <a:srgbClr val="333333"/>
                </a:solidFill>
                <a:latin typeface="Georgia"/>
                <a:ea typeface="Georgia"/>
                <a:cs typeface="Georgia"/>
                <a:sym typeface="Georgia"/>
              </a:rPr>
              <a:t>Can you create a cross-sectional analysis from a longitudinal data collection? How?</a:t>
            </a:r>
          </a:p>
        </p:txBody>
      </p:sp>
      <p:sp>
        <p:nvSpPr>
          <p:cNvPr id="418" name="Shape 418"/>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419" name="Shape 419"/>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420" name="Shape 420"/>
          <p:cNvSpPr/>
          <p:nvPr/>
        </p:nvSpPr>
        <p:spPr>
          <a:xfrm>
            <a:off x="2989800" y="1776150"/>
            <a:ext cx="8461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 (5 minutes)</a:t>
            </a:r>
          </a:p>
        </p:txBody>
      </p:sp>
      <p:cxnSp>
        <p:nvCxnSpPr>
          <p:cNvPr id="421" name="Shape 421"/>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ransition xmlns:p14="http://schemas.microsoft.com/office/powerpoint/2010/mai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GUIDED PRACTICE	</a:t>
            </a:r>
          </a:p>
        </p:txBody>
      </p:sp>
      <p:sp>
        <p:nvSpPr>
          <p:cNvPr id="427" name="Shape 42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WRITE A RESEARCH QUESTION WITH RAW DATA</a:t>
            </a:r>
          </a:p>
        </p:txBody>
      </p:sp>
    </p:spTree>
  </p:cSld>
  <p:clrMapOvr>
    <a:masterClrMapping/>
  </p:clrMapOvr>
  <p:transition xmlns:p14="http://schemas.microsoft.com/office/powerpoint/2010/mai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Shape 43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33" name="Shape 43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434" name="Shape 434"/>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marR="0" lvl="0" indent="-342900" algn="l" rtl="0">
              <a:spcBef>
                <a:spcPts val="0"/>
              </a:spcBef>
              <a:buClr>
                <a:srgbClr val="000000"/>
              </a:buClr>
              <a:buSzPct val="100000"/>
              <a:buFont typeface="Georgia"/>
              <a:buAutoNum type="arabicPeriod"/>
            </a:pPr>
            <a:r>
              <a:rPr lang="en-US" sz="1800">
                <a:latin typeface="Georgia"/>
                <a:ea typeface="Georgia"/>
                <a:cs typeface="Georgia"/>
                <a:sym typeface="Georgia"/>
              </a:rPr>
              <a:t>Individually, look at the data from </a:t>
            </a:r>
            <a:r>
              <a:rPr lang="en-US" sz="1800" u="sng">
                <a:solidFill>
                  <a:schemeClr val="hlink"/>
                </a:solidFill>
                <a:latin typeface="Georgia"/>
                <a:ea typeface="Georgia"/>
                <a:cs typeface="Georgia"/>
                <a:sym typeface="Georgia"/>
                <a:hlinkClick r:id="rId4"/>
              </a:rPr>
              <a:t>Kaggle’s Titanic competition</a:t>
            </a:r>
            <a:r>
              <a:rPr lang="en-US" sz="1800">
                <a:latin typeface="Georgia"/>
                <a:ea typeface="Georgia"/>
                <a:cs typeface="Georgia"/>
                <a:sym typeface="Georgia"/>
              </a:rPr>
              <a:t> and write a high quality research question.</a:t>
            </a:r>
          </a:p>
          <a:p>
            <a:pPr marL="457200" lvl="0" indent="-3429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Make sure you answer the following questions:</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type of data is this, cross-sectional or longitudinal?</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will we be measuring?</a:t>
            </a:r>
          </a:p>
          <a:p>
            <a:pPr marL="914400" lvl="1" indent="-3429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is the SMART aim for this data?</a:t>
            </a:r>
          </a:p>
          <a:p>
            <a:pPr marL="457200" lvl="0" indent="-3429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When finished, split into pairs and share your answers with each other.</a:t>
            </a:r>
          </a:p>
        </p:txBody>
      </p:sp>
      <p:sp>
        <p:nvSpPr>
          <p:cNvPr id="435" name="Shape 435"/>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Research Question</a:t>
            </a:r>
          </a:p>
        </p:txBody>
      </p:sp>
      <p:sp>
        <p:nvSpPr>
          <p:cNvPr id="436" name="Shape 436"/>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437" name="Shape 437"/>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DIRECTIONS (10 minutes)</a:t>
            </a:r>
          </a:p>
        </p:txBody>
      </p:sp>
      <p:cxnSp>
        <p:nvCxnSpPr>
          <p:cNvPr id="438" name="Shape 43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439" name="Shape 439"/>
          <p:cNvSpPr/>
          <p:nvPr/>
        </p:nvSpPr>
        <p:spPr>
          <a:xfrm>
            <a:off x="635000" y="736600"/>
            <a:ext cx="12052284"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WRITE A RESEARCH QUESTION WITH RAW DATA</a:t>
            </a:r>
          </a:p>
        </p:txBody>
      </p:sp>
    </p:spTree>
  </p:cSld>
  <p:clrMapOvr>
    <a:masterClrMapping/>
  </p:clrMapOvr>
  <p:transition xmlns:p14="http://schemas.microsoft.com/office/powerpoint/2010/mai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REVIEW</a:t>
            </a:r>
          </a:p>
        </p:txBody>
      </p:sp>
      <p:sp>
        <p:nvSpPr>
          <p:cNvPr id="445" name="Shape 445"/>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SMART</a:t>
            </a:r>
          </a:p>
        </p:txBody>
      </p:sp>
    </p:spTree>
  </p:cSld>
  <p:clrMapOvr>
    <a:masterClrMapping/>
  </p:clrMapOvr>
  <p:transition xmlns:p14="http://schemas.microsoft.com/office/powerpoint/2010/mai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SMART framework covers the “Identify” step of the data science workflow.</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Types of datasets:  cross-sectional vs. time series/longitudinal</a:t>
            </a:r>
          </a:p>
          <a:p>
            <a:pPr lvl="0" rtl="0">
              <a:spcBef>
                <a:spcPts val="0"/>
              </a:spcBef>
              <a:buNone/>
            </a:pPr>
            <a:endParaRPr sz="280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Questions?</a:t>
            </a:r>
          </a:p>
          <a:p>
            <a:pPr lvl="0" rtl="0">
              <a:lnSpc>
                <a:spcPct val="100000"/>
              </a:lnSpc>
              <a:spcBef>
                <a:spcPts val="0"/>
              </a:spcBef>
              <a:buNone/>
            </a:pPr>
            <a:endParaRPr sz="2800">
              <a:solidFill>
                <a:srgbClr val="333333"/>
              </a:solidFill>
              <a:highlight>
                <a:srgbClr val="FFFFFF"/>
              </a:highlight>
              <a:latin typeface="Georgia"/>
              <a:ea typeface="Georgia"/>
              <a:cs typeface="Georgia"/>
              <a:sym typeface="Georgia"/>
            </a:endParaRPr>
          </a:p>
        </p:txBody>
      </p:sp>
      <p:sp>
        <p:nvSpPr>
          <p:cNvPr id="451" name="Shape 4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SMART REVIEW</a:t>
            </a:r>
          </a:p>
        </p:txBody>
      </p:sp>
    </p:spTree>
  </p:cSld>
  <p:clrMapOvr>
    <a:masterClrMapping/>
  </p:clrMapOvr>
  <p:transition xmlns:p14="http://schemas.microsoft.com/office/powerpoint/2010/mai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INTRODUCTION</a:t>
            </a:r>
          </a:p>
        </p:txBody>
      </p:sp>
      <p:sp>
        <p:nvSpPr>
          <p:cNvPr id="457" name="Shape 45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DATA SCIENCE WORKFLOW:           ACQUIRE &amp; PARSE</a:t>
            </a:r>
          </a:p>
        </p:txBody>
      </p:sp>
    </p:spTree>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635000" y="736600"/>
            <a:ext cx="118512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DATA SCIENCE WORKFLOW:  ACQUIRE &amp; PARSE</a:t>
            </a:r>
          </a:p>
        </p:txBody>
      </p:sp>
      <p:sp>
        <p:nvSpPr>
          <p:cNvPr id="463" name="Shape 4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For the remainder of class, we’ll talk about steps 2 &amp; 3 of the data science workflow:  acquire and parse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We’ll be using iPython Notebook</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First a demo, then a codealong</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Finally, some hands on practice in a lab</a:t>
            </a:r>
          </a:p>
        </p:txBody>
      </p:sp>
    </p:spTree>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	</a:t>
            </a:r>
          </a:p>
        </p:txBody>
      </p:sp>
      <p:sp>
        <p:nvSpPr>
          <p:cNvPr id="469" name="Shape 46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WALKTHROUGH ACQUIRE &amp; PARSES WITH PANDAS</a:t>
            </a:r>
          </a:p>
        </p:txBody>
      </p:sp>
    </p:spTree>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a:solidFill>
                  <a:srgbClr val="E52123"/>
                </a:solidFill>
                <a:latin typeface="Georgia"/>
                <a:ea typeface="Georgia"/>
                <a:cs typeface="Georgia"/>
                <a:sym typeface="Georgia"/>
              </a:rPr>
              <a:t>Insert Instructor Name</a:t>
            </a:r>
          </a:p>
          <a:p>
            <a:pPr marL="0" marR="0" lvl="0" indent="0" algn="l" rtl="0">
              <a:lnSpc>
                <a:spcPct val="121428"/>
              </a:lnSpc>
              <a:spcBef>
                <a:spcPts val="0"/>
              </a:spcBef>
              <a:buSzPct val="25000"/>
              <a:buNone/>
            </a:pPr>
            <a:r>
              <a:rPr lang="en-US" sz="2800" b="0" i="1" u="none" strike="noStrike" cap="none">
                <a:solidFill>
                  <a:srgbClr val="EAEAEA"/>
                </a:solidFill>
                <a:latin typeface="Georgia"/>
                <a:ea typeface="Georgia"/>
                <a:cs typeface="Georgia"/>
                <a:sym typeface="Georgia"/>
              </a:rPr>
              <a:t>Title, Company </a:t>
            </a: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a:solidFill>
                  <a:srgbClr val="FFFFFF"/>
                </a:solidFill>
                <a:latin typeface="Oswald"/>
                <a:ea typeface="Oswald"/>
                <a:cs typeface="Oswald"/>
                <a:sym typeface="Oswald"/>
              </a:rPr>
              <a:t>EXPERIMENTAL DESIGN AND PANDAS</a:t>
            </a:r>
          </a:p>
        </p:txBody>
      </p:sp>
    </p:spTree>
  </p:cSld>
  <p:clrMapOvr>
    <a:masterClrMapping/>
  </p:clrMapOvr>
  <p:transition xmlns:p14="http://schemas.microsoft.com/office/powerpoint/2010/mai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Where we determine if we have the “right” dataset for our problem</a:t>
            </a:r>
          </a:p>
          <a:p>
            <a:pPr lvl="0" rtl="0">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5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Questions to ask:</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What type of data is it, cross-sectional or longitudinal?</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How well was the data collected?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there much missing data?</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Was the data collection instrument validated and reliable?</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dataset aggregated?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Do we need pre-aggregated data?</a:t>
            </a:r>
          </a:p>
          <a:p>
            <a:pPr lvl="0" rtl="0">
              <a:lnSpc>
                <a:spcPct val="150000"/>
              </a:lnSpc>
              <a:spcBef>
                <a:spcPts val="0"/>
              </a:spcBef>
              <a:spcAft>
                <a:spcPts val="1200"/>
              </a:spcAft>
              <a:buNone/>
            </a:pPr>
            <a:endParaRPr sz="2800">
              <a:latin typeface="Georgia"/>
              <a:ea typeface="Georgia"/>
              <a:cs typeface="Georgia"/>
              <a:sym typeface="Georgia"/>
            </a:endParaRPr>
          </a:p>
        </p:txBody>
      </p:sp>
      <p:sp>
        <p:nvSpPr>
          <p:cNvPr id="475" name="Shape 47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ACQUIRE</a:t>
            </a:r>
          </a:p>
        </p:txBody>
      </p:sp>
    </p:spTree>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can be acquired through a variety of sources</a:t>
            </a:r>
          </a:p>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Web (Google Analytics, HTML, XML)</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File (CSV, XML, TXT, JSON)</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Databases (SQL, NOSQL, etc)</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Today, we’ll use a CSV (comma separated file)</a:t>
            </a:r>
          </a:p>
          <a:p>
            <a:pPr lvl="0" rtl="0">
              <a:lnSpc>
                <a:spcPct val="100000"/>
              </a:lnSpc>
              <a:spcBef>
                <a:spcPts val="0"/>
              </a:spcBef>
              <a:spcAft>
                <a:spcPts val="1200"/>
              </a:spcAft>
              <a:buNone/>
            </a:pPr>
            <a:endParaRPr sz="2800">
              <a:latin typeface="Georgia"/>
              <a:ea typeface="Georgia"/>
              <a:cs typeface="Georgia"/>
              <a:sym typeface="Georgia"/>
            </a:endParaRPr>
          </a:p>
        </p:txBody>
      </p:sp>
      <p:sp>
        <p:nvSpPr>
          <p:cNvPr id="481" name="Shape 48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LOGISTICS OF ACQUIRING YOUR DATA</a:t>
            </a:r>
          </a:p>
        </p:txBody>
      </p:sp>
    </p:spTree>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You need to understand what you’re working with.</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To better understand your data</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Create or review the data dictionary</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Perform exploratory surface analysis</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Describe data structure and information being collected</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Explore variables and data types</a:t>
            </a:r>
          </a:p>
        </p:txBody>
      </p:sp>
      <p:sp>
        <p:nvSpPr>
          <p:cNvPr id="487" name="Shape 48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PARSE:  UNDERSTANDING YOUR DATA</a:t>
            </a:r>
          </a:p>
        </p:txBody>
      </p:sp>
    </p:spTree>
  </p:cSld>
  <p:clrMapOvr>
    <a:masterClrMapping/>
  </p:clrMapOvr>
  <p:transition xmlns:p14="http://schemas.microsoft.com/office/powerpoint/2010/mai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judge the quality of the data.</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also help understand how it’s coded.</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Does gender = 1 mean female or male?</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currency dollars or euros?</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identify any requirements, assumptions, and constraints of the data.</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make it easier to share data.</a:t>
            </a:r>
          </a:p>
        </p:txBody>
      </p:sp>
      <p:sp>
        <p:nvSpPr>
          <p:cNvPr id="493" name="Shape 4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INTRO TO DATA DICTIONARIES AND DOCUMENTATION</a:t>
            </a:r>
          </a:p>
        </p:txBody>
      </p:sp>
    </p:spTree>
  </p:cSld>
  <p:clrMapOvr>
    <a:masterClrMapping/>
  </p:clrMapOvr>
  <p:transition xmlns:p14="http://schemas.microsoft.com/office/powerpoint/2010/mai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lvl="0" rtl="0">
              <a:lnSpc>
                <a:spcPct val="100000"/>
              </a:lnSpc>
              <a:spcBef>
                <a:spcPts val="0"/>
              </a:spcBef>
              <a:buNone/>
            </a:pPr>
            <a:endParaRPr sz="2800">
              <a:solidFill>
                <a:schemeClr val="dk1"/>
              </a:solidFill>
              <a:latin typeface="Georgia"/>
              <a:ea typeface="Georgia"/>
              <a:cs typeface="Georgia"/>
              <a:sym typeface="Georgia"/>
            </a:endParaRPr>
          </a:p>
        </p:txBody>
      </p:sp>
      <p:sp>
        <p:nvSpPr>
          <p:cNvPr id="499" name="Shape 49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DATA DICTIONARY EXAMPLE:  KAGGLE TITANIC DATA</a:t>
            </a:r>
          </a:p>
        </p:txBody>
      </p:sp>
      <p:pic>
        <p:nvPicPr>
          <p:cNvPr id="500" name="Shape 500"/>
          <p:cNvPicPr preferRelativeResize="0"/>
          <p:nvPr/>
        </p:nvPicPr>
        <p:blipFill>
          <a:blip r:embed="rId3">
            <a:alphaModFix/>
          </a:blip>
          <a:stretch>
            <a:fillRect/>
          </a:stretch>
        </p:blipFill>
        <p:spPr>
          <a:xfrm>
            <a:off x="3856325" y="1343200"/>
            <a:ext cx="5292150" cy="5901549"/>
          </a:xfrm>
          <a:prstGeom prst="rect">
            <a:avLst/>
          </a:prstGeom>
          <a:noFill/>
          <a:ln>
            <a:noFill/>
          </a:ln>
        </p:spPr>
      </p:pic>
    </p:spTree>
  </p:cSld>
  <p:clrMapOvr>
    <a:masterClrMapping/>
  </p:clrMapOvr>
  <p:transition xmlns:p14="http://schemas.microsoft.com/office/powerpoint/2010/mai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CODEALONG</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NUMPY AND PANDAS INTRO</a:t>
            </a:r>
          </a:p>
        </p:txBody>
      </p:sp>
    </p:spTree>
  </p:cSld>
  <p:clrMapOvr>
    <a:masterClrMapping/>
  </p:clrMapOvr>
  <p:transition xmlns:p14="http://schemas.microsoft.com/office/powerpoint/2010/mai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What are Numpy and Pandas?  Python packages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Pands is built on Numpy.</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Numpy uses arrays (lists) to do basic math and slice and index data.</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Pandas uses a data structure called a Dataframe.</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Dataframes are similar to Excel tables; they contain rows and columns.</a:t>
            </a:r>
          </a:p>
          <a:p>
            <a:pPr lvl="0" rtl="0">
              <a:spcBef>
                <a:spcPts val="0"/>
              </a:spcBef>
              <a:buNone/>
            </a:pPr>
            <a:endParaRPr sz="2800">
              <a:latin typeface="Georgia"/>
              <a:ea typeface="Georgia"/>
              <a:cs typeface="Georgia"/>
              <a:sym typeface="Georgia"/>
            </a:endParaRPr>
          </a:p>
        </p:txBody>
      </p:sp>
      <p:sp>
        <p:nvSpPr>
          <p:cNvPr id="512" name="Shape 51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spTree>
  </p:cSld>
  <p:clrMapOvr>
    <a:masterClrMapping/>
  </p:clrMapOvr>
  <p:transition xmlns:p14="http://schemas.microsoft.com/office/powerpoint/2010/mai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a:latin typeface="Georgia"/>
              <a:ea typeface="Georgia"/>
              <a:cs typeface="Georgia"/>
              <a:sym typeface="Georgia"/>
            </a:endParaRPr>
          </a:p>
        </p:txBody>
      </p:sp>
      <p:sp>
        <p:nvSpPr>
          <p:cNvPr id="518" name="Shape 51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pic>
        <p:nvPicPr>
          <p:cNvPr id="519" name="Shape 519"/>
          <p:cNvPicPr preferRelativeResize="0"/>
          <p:nvPr/>
        </p:nvPicPr>
        <p:blipFill>
          <a:blip r:embed="rId3">
            <a:alphaModFix/>
          </a:blip>
          <a:stretch>
            <a:fillRect/>
          </a:stretch>
        </p:blipFill>
        <p:spPr>
          <a:xfrm>
            <a:off x="2787650" y="1327150"/>
            <a:ext cx="7429500" cy="4648200"/>
          </a:xfrm>
          <a:prstGeom prst="rect">
            <a:avLst/>
          </a:prstGeom>
          <a:noFill/>
          <a:ln>
            <a:noFill/>
          </a:ln>
        </p:spPr>
      </p:pic>
    </p:spTree>
  </p:cSld>
  <p:clrMapOvr>
    <a:masterClrMapping/>
  </p:clrMapOvr>
  <p:transition xmlns:p14="http://schemas.microsoft.com/office/powerpoint/2010/mai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With these packages, you can select pieces of data, do basic operations, calculate summary statistics.</a:t>
            </a:r>
          </a:p>
          <a:p>
            <a:pPr marR="0" lvl="0" algn="l" rtl="0">
              <a:spcBef>
                <a:spcPts val="0"/>
              </a:spcBef>
              <a:buNone/>
            </a:pPr>
            <a:endParaRPr sz="2800">
              <a:latin typeface="Georgia"/>
              <a:ea typeface="Georgia"/>
              <a:cs typeface="Georgia"/>
              <a:sym typeface="Georgia"/>
            </a:endParaRPr>
          </a:p>
          <a:p>
            <a:pPr marL="203200" lvl="0" indent="-256540" rtl="0">
              <a:spcBef>
                <a:spcPts val="0"/>
              </a:spcBef>
              <a:buSzPct val="100000"/>
              <a:buFont typeface="Georgia"/>
              <a:buChar char="‣"/>
            </a:pPr>
            <a:r>
              <a:rPr lang="en-US" sz="2800">
                <a:solidFill>
                  <a:schemeClr val="dk1"/>
                </a:solidFill>
                <a:latin typeface="Georgia"/>
                <a:ea typeface="Georgia"/>
                <a:cs typeface="Georgia"/>
                <a:sym typeface="Georgia"/>
              </a:rPr>
              <a:t>Follow along and code along as we learn about Numpy and Pandas.</a:t>
            </a:r>
          </a:p>
        </p:txBody>
      </p:sp>
      <p:sp>
        <p:nvSpPr>
          <p:cNvPr id="525" name="Shape 52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spTree>
  </p:cSld>
  <p:clrMapOvr>
    <a:masterClrMapping/>
  </p:clrMapOvr>
  <p:transition xmlns:p14="http://schemas.microsoft.com/office/powerpoint/2010/mai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We often have to merge data together, correct missing data, and plot our findings.</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Once again, follow and code along.</a:t>
            </a:r>
          </a:p>
        </p:txBody>
      </p:sp>
      <p:sp>
        <p:nvSpPr>
          <p:cNvPr id="531" name="Shape 53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NUMPY AND PANDAS INTRO</a:t>
            </a:r>
          </a:p>
        </p:txBody>
      </p:sp>
    </p:spTree>
  </p:cSld>
  <p:clrMapOvr>
    <a:masterClrMapping/>
  </p:clrMapOvr>
  <p:transition xmlns:p14="http://schemas.microsoft.com/office/powerpoint/2010/mai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99383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EXPERIMENTAL DESIGN AND PANDAS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Define a problem and types of data</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Identify data set types</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Define the data science workflow</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Apply the data science workflow in the pandas context</a:t>
            </a:r>
          </a:p>
          <a:p>
            <a:pPr marR="0" lvl="0" algn="l" rtl="0">
              <a:lnSpc>
                <a:spcPct val="100000"/>
              </a:lnSpc>
              <a:spcBef>
                <a:spcPts val="0"/>
              </a:spcBef>
              <a:buNone/>
            </a:pPr>
            <a:endParaRPr sz="280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a:latin typeface="Georgia"/>
                <a:ea typeface="Georgia"/>
                <a:cs typeface="Georgia"/>
                <a:sym typeface="Georgia"/>
              </a:rPr>
              <a:t>Create an iPython Notebook to import, format, and clean using the Pandas library</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LEARNING OBJECTIVES</a:t>
            </a:r>
          </a:p>
        </p:txBody>
      </p:sp>
    </p:spTree>
  </p:cSld>
  <p:clrMapOvr>
    <a:masterClrMapping/>
  </p:clrMapOvr>
  <p:transition xmlns:p14="http://schemas.microsoft.com/office/powerpoint/2010/mai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DEMO	</a:t>
            </a:r>
          </a:p>
        </p:txBody>
      </p:sp>
      <p:sp>
        <p:nvSpPr>
          <p:cNvPr id="537" name="Shape 53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LAB WALKTHROUGH</a:t>
            </a:r>
          </a:p>
        </p:txBody>
      </p:sp>
    </p:spTree>
  </p:cSld>
  <p:clrMapOvr>
    <a:masterClrMapping/>
  </p:clrMapOvr>
  <p:transition xmlns:p14="http://schemas.microsoft.com/office/powerpoint/2010/mai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I</a:t>
            </a:r>
            <a:r>
              <a:rPr lang="en-US" sz="2800">
                <a:solidFill>
                  <a:srgbClr val="333333"/>
                </a:solidFill>
                <a:latin typeface="Georgia"/>
                <a:ea typeface="Georgia"/>
                <a:cs typeface="Georgia"/>
                <a:sym typeface="Georgia"/>
              </a:rPr>
              <a:t>n this lab, you will merge two datasets, ozone and data</a:t>
            </a:r>
            <a:r>
              <a:rPr lang="en-US" sz="2800">
                <a:solidFill>
                  <a:schemeClr val="dk1"/>
                </a:solidFill>
                <a:latin typeface="Georgia"/>
                <a:ea typeface="Georgia"/>
                <a:cs typeface="Georgia"/>
                <a:sym typeface="Georgia"/>
              </a:rPr>
              <a:t>.</a:t>
            </a:r>
          </a:p>
          <a:p>
            <a:pPr lvl="0" rtl="0">
              <a:lnSpc>
                <a:spcPct val="100000"/>
              </a:lnSpc>
              <a:spcBef>
                <a:spcPts val="0"/>
              </a:spcBef>
              <a:buNone/>
            </a:pPr>
            <a:endParaRPr sz="280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B</a:t>
            </a:r>
            <a:r>
              <a:rPr lang="en-US" sz="2800">
                <a:solidFill>
                  <a:srgbClr val="333333"/>
                </a:solidFill>
                <a:latin typeface="Georgia"/>
                <a:ea typeface="Georgia"/>
                <a:cs typeface="Georgia"/>
                <a:sym typeface="Georgia"/>
              </a:rPr>
              <a:t>y the end of the lab, you will:</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Merge datasets</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Check basic features of the data</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and drop missing values</a:t>
            </a:r>
          </a:p>
          <a:p>
            <a:pPr lvl="0" rtl="0">
              <a:lnSpc>
                <a:spcPct val="100000"/>
              </a:lnSpc>
              <a:spcBef>
                <a:spcPts val="0"/>
              </a:spcBef>
              <a:buNone/>
            </a:pP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basic stats like mean and max</a:t>
            </a:r>
          </a:p>
        </p:txBody>
      </p:sp>
      <p:sp>
        <p:nvSpPr>
          <p:cNvPr id="543" name="Shape 543"/>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LESSON 2 LAB WALKTHROUGH</a:t>
            </a:r>
          </a:p>
        </p:txBody>
      </p:sp>
    </p:spTree>
  </p:cSld>
  <p:clrMapOvr>
    <a:masterClrMapping/>
  </p:clrMapOvr>
  <p:transition xmlns:p14="http://schemas.microsoft.com/office/powerpoint/2010/mai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CONCLUSION</a:t>
            </a:r>
          </a:p>
        </p:txBody>
      </p:sp>
      <p:sp>
        <p:nvSpPr>
          <p:cNvPr id="549" name="Shape 54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a:latin typeface="Oswald"/>
              <a:ea typeface="Oswald"/>
              <a:cs typeface="Oswald"/>
              <a:sym typeface="Oswald"/>
            </a:endParaRPr>
          </a:p>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TOPIC REVIEW</a:t>
            </a:r>
          </a:p>
        </p:txBody>
      </p:sp>
    </p:spTree>
  </p:cSld>
  <p:clrMapOvr>
    <a:masterClrMapping/>
  </p:clrMapOvr>
  <p:transition xmlns:p14="http://schemas.microsoft.com/office/powerpoint/2010/mai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Let’s go through the lab.  Any questions?</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Today, we’ve talked about</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Defining a problem</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Types of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Acquiring and parsing data</a:t>
            </a:r>
          </a:p>
          <a:p>
            <a:pPr marR="0" lvl="0" algn="l" rtl="0">
              <a:spcBef>
                <a:spcPts val="0"/>
              </a:spcBef>
              <a:buNone/>
            </a:pPr>
            <a:endParaRPr sz="2800">
              <a:latin typeface="Georgia"/>
              <a:ea typeface="Georgia"/>
              <a:cs typeface="Georgia"/>
              <a:sym typeface="Georgia"/>
            </a:endParaRPr>
          </a:p>
          <a:p>
            <a:pPr marR="0" lvl="1" algn="l" rtl="0">
              <a:spcBef>
                <a:spcPts val="0"/>
              </a:spcBef>
              <a:buSzPct val="100000"/>
              <a:buFont typeface="Georgia"/>
            </a:pPr>
            <a:r>
              <a:rPr lang="en-US" sz="2800">
                <a:latin typeface="Georgia"/>
                <a:ea typeface="Georgia"/>
                <a:cs typeface="Georgia"/>
                <a:sym typeface="Georgia"/>
              </a:rPr>
              <a:t>Using Pandas</a:t>
            </a:r>
          </a:p>
          <a:p>
            <a:pPr marR="0" lvl="0" algn="l" rtl="0">
              <a:spcBef>
                <a:spcPts val="1000"/>
              </a:spcBef>
              <a:buNone/>
            </a:pPr>
            <a:endParaRPr sz="2800">
              <a:latin typeface="Georgia"/>
              <a:ea typeface="Georgia"/>
              <a:cs typeface="Georgia"/>
              <a:sym typeface="Georgia"/>
            </a:endParaRPr>
          </a:p>
        </p:txBody>
      </p:sp>
      <p:sp>
        <p:nvSpPr>
          <p:cNvPr id="555" name="Shape 55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REVIEW</a:t>
            </a:r>
          </a:p>
        </p:txBody>
      </p:sp>
    </p:spTree>
  </p:cSld>
  <p:clrMapOvr>
    <a:masterClrMapping/>
  </p:clrMapOvr>
  <p:transition xmlns:p14="http://schemas.microsoft.com/office/powerpoint/2010/main" spd="slow">
    <p:cut/>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559"/>
        <p:cNvGrpSpPr/>
        <p:nvPr/>
      </p:nvGrpSpPr>
      <p:grpSpPr>
        <a:xfrm>
          <a:off x="0" y="0"/>
          <a:ext cx="0" cy="0"/>
          <a:chOff x="0" y="0"/>
          <a:chExt cx="0" cy="0"/>
        </a:xfrm>
      </p:grpSpPr>
      <p:sp>
        <p:nvSpPr>
          <p:cNvPr id="560" name="Shape 560"/>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561" name="Shape 561"/>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BEFORE NEXT CLASS</a:t>
            </a:r>
          </a:p>
        </p:txBody>
      </p:sp>
    </p:spTree>
  </p:cSld>
  <p:clrMapOvr>
    <a:masterClrMapping/>
  </p:clrMapOvr>
  <p:transition xmlns:p14="http://schemas.microsoft.com/office/powerpoint/2010/mai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BEFORE NEXT CLASS</a:t>
            </a:r>
          </a:p>
        </p:txBody>
      </p:sp>
      <p:sp>
        <p:nvSpPr>
          <p:cNvPr id="567" name="Shape 567"/>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DUE DATE</a:t>
            </a:r>
          </a:p>
        </p:txBody>
      </p:sp>
      <p:sp>
        <p:nvSpPr>
          <p:cNvPr id="568" name="Shape 568"/>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Homework:</a:t>
            </a:r>
          </a:p>
          <a:p>
            <a:pPr marL="203200" marR="0" lvl="0" indent="-256540" algn="l" rtl="0">
              <a:spcBef>
                <a:spcPts val="0"/>
              </a:spcBef>
              <a:buSzPct val="100000"/>
              <a:buFont typeface="Georgia"/>
              <a:buChar char="‣"/>
            </a:pPr>
            <a:r>
              <a:rPr lang="en-US" sz="2800">
                <a:latin typeface="Georgia"/>
                <a:ea typeface="Georgia"/>
                <a:cs typeface="Georgia"/>
                <a:sym typeface="Georgia"/>
              </a:rPr>
              <a:t>Project: Unit 1</a:t>
            </a:r>
          </a:p>
          <a:p>
            <a:pPr marR="0" lvl="0" algn="l" rtl="0">
              <a:spcBef>
                <a:spcPts val="1000"/>
              </a:spcBef>
              <a:buNone/>
            </a:pPr>
            <a:endParaRPr>
              <a:latin typeface="Georgia"/>
              <a:ea typeface="Georgia"/>
              <a:cs typeface="Georgia"/>
              <a:sym typeface="Georgia"/>
            </a:endParaRPr>
          </a:p>
        </p:txBody>
      </p:sp>
    </p:spTree>
  </p:cSld>
  <p:clrMapOvr>
    <a:masterClrMapping/>
  </p:clrMapOvr>
  <p:transition xmlns:p14="http://schemas.microsoft.com/office/powerpoint/2010/main" spd="slow">
    <p:cut/>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72"/>
        <p:cNvGrpSpPr/>
        <p:nvPr/>
      </p:nvGrpSpPr>
      <p:grpSpPr>
        <a:xfrm>
          <a:off x="0" y="0"/>
          <a:ext cx="0" cy="0"/>
          <a:chOff x="0" y="0"/>
          <a:chExt cx="0" cy="0"/>
        </a:xfrm>
      </p:grpSpPr>
      <p:sp>
        <p:nvSpPr>
          <p:cNvPr id="573" name="Shape 57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LESSON</a:t>
            </a:r>
          </a:p>
        </p:txBody>
      </p:sp>
      <p:sp>
        <p:nvSpPr>
          <p:cNvPr id="574" name="Shape 574"/>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a:solidFill>
                  <a:srgbClr val="FFFFFF"/>
                </a:solidFill>
                <a:latin typeface="Oswald"/>
                <a:ea typeface="Oswald"/>
                <a:cs typeface="Oswald"/>
                <a:sym typeface="Oswald"/>
              </a:rPr>
              <a:t>CREDITS</a:t>
            </a:r>
          </a:p>
        </p:txBody>
      </p:sp>
    </p:spTree>
  </p:cSld>
  <p:clrMapOvr>
    <a:masterClrMapping/>
  </p:clrMapOvr>
  <p:transition xmlns:p14="http://schemas.microsoft.com/office/powerpoint/2010/mai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THANKS FOR THE FOLLOWING</a:t>
            </a:r>
          </a:p>
        </p:txBody>
      </p:sp>
      <p:sp>
        <p:nvSpPr>
          <p:cNvPr id="580" name="Shape 58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a:latin typeface="Oswald"/>
                <a:ea typeface="Oswald"/>
                <a:cs typeface="Oswald"/>
                <a:sym typeface="Oswald"/>
              </a:rPr>
              <a:t>CITATIONS</a:t>
            </a:r>
          </a:p>
        </p:txBody>
      </p:sp>
      <p:sp>
        <p:nvSpPr>
          <p:cNvPr id="581" name="Shape 581"/>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03200" algn="l" rtl="0">
              <a:spcBef>
                <a:spcPts val="0"/>
              </a:spcBef>
              <a:buSzPct val="70000"/>
              <a:buFont typeface="Georgia"/>
              <a:buChar char="‣"/>
            </a:pPr>
            <a:r>
              <a:rPr lang="en-US" sz="2800">
                <a:latin typeface="Georgia"/>
                <a:ea typeface="Georgia"/>
                <a:cs typeface="Georgia"/>
                <a:sym typeface="Georgia"/>
              </a:rPr>
              <a:t>Title, Author: link </a:t>
            </a:r>
          </a:p>
          <a:p>
            <a:pPr marL="203200" lvl="0" indent="-256540" rtl="0">
              <a:spcBef>
                <a:spcPts val="0"/>
              </a:spcBef>
              <a:buSzPct val="100000"/>
              <a:buFont typeface="Georgia"/>
              <a:buChar char="‣"/>
            </a:pPr>
            <a:r>
              <a:rPr lang="en-US" sz="2800">
                <a:solidFill>
                  <a:schemeClr val="dk1"/>
                </a:solidFill>
                <a:latin typeface="Georgia"/>
                <a:ea typeface="Georgia"/>
                <a:cs typeface="Georgia"/>
                <a:sym typeface="Georgia"/>
              </a:rPr>
              <a:t>Title, Author: link </a:t>
            </a:r>
          </a:p>
          <a:p>
            <a:pPr marL="203200" lvl="0" indent="-256540" rtl="0">
              <a:spcBef>
                <a:spcPts val="0"/>
              </a:spcBef>
              <a:buSzPct val="100000"/>
              <a:buFont typeface="Georgia"/>
              <a:buChar char="‣"/>
            </a:pPr>
            <a:r>
              <a:rPr lang="en-US" sz="2800">
                <a:solidFill>
                  <a:schemeClr val="dk1"/>
                </a:solidFill>
                <a:latin typeface="Georgia"/>
                <a:ea typeface="Georgia"/>
                <a:cs typeface="Georgia"/>
                <a:sym typeface="Georgia"/>
              </a:rPr>
              <a:t>Title, Author: link </a:t>
            </a:r>
          </a:p>
          <a:p>
            <a:pPr marR="0" lvl="0" algn="l" rtl="0">
              <a:spcBef>
                <a:spcPts val="1000"/>
              </a:spcBef>
              <a:buNone/>
            </a:pPr>
            <a:endParaRPr>
              <a:latin typeface="Georgia"/>
              <a:ea typeface="Georgia"/>
              <a:cs typeface="Georgia"/>
              <a:sym typeface="Georgia"/>
            </a:endParaRPr>
          </a:p>
        </p:txBody>
      </p:sp>
    </p:spTree>
  </p:cSld>
  <p:clrMapOvr>
    <a:masterClrMapping/>
  </p:clrMapOvr>
  <p:transition xmlns:p14="http://schemas.microsoft.com/office/powerpoint/2010/main" spd="slow">
    <p:cut/>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585"/>
        <p:cNvGrpSpPr/>
        <p:nvPr/>
      </p:nvGrpSpPr>
      <p:grpSpPr>
        <a:xfrm>
          <a:off x="0" y="0"/>
          <a:ext cx="0" cy="0"/>
          <a:chOff x="0" y="0"/>
          <a:chExt cx="0" cy="0"/>
        </a:xfrm>
      </p:grpSpPr>
      <p:sp>
        <p:nvSpPr>
          <p:cNvPr id="586" name="Shape 586"/>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Q &amp; A</a:t>
            </a:r>
          </a:p>
        </p:txBody>
      </p:sp>
      <p:cxnSp>
        <p:nvCxnSpPr>
          <p:cNvPr id="587" name="Shape 587"/>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88" name="Shape 588"/>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89" name="Shape 589"/>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Tree>
  </p:cSld>
  <p:clrMapOvr>
    <a:masterClrMapping/>
  </p:clrMapOvr>
  <p:transition xmlns:p14="http://schemas.microsoft.com/office/powerpoint/2010/main" spd="slow">
    <p:cut/>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593"/>
        <p:cNvGrpSpPr/>
        <p:nvPr/>
      </p:nvGrpSpPr>
      <p:grpSpPr>
        <a:xfrm>
          <a:off x="0" y="0"/>
          <a:ext cx="0" cy="0"/>
          <a:chOff x="0" y="0"/>
          <a:chExt cx="0" cy="0"/>
        </a:xfrm>
      </p:grpSpPr>
      <p:sp>
        <p:nvSpPr>
          <p:cNvPr id="594" name="Shape 594"/>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a:solidFill>
                <a:srgbClr val="FFFFFF"/>
              </a:solidFill>
              <a:latin typeface="Impact"/>
              <a:ea typeface="Impact"/>
              <a:cs typeface="Impact"/>
              <a:sym typeface="Impact"/>
            </a:endParaRPr>
          </a:p>
        </p:txBody>
      </p:sp>
      <p:cxnSp>
        <p:nvCxnSpPr>
          <p:cNvPr id="595" name="Shape 59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96" name="Shape 59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97" name="Shape 59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LESSON</a:t>
            </a:r>
          </a:p>
        </p:txBody>
      </p:sp>
      <p:sp>
        <p:nvSpPr>
          <p:cNvPr id="598" name="Shape 598"/>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Oswald"/>
                <a:ea typeface="Oswald"/>
                <a:cs typeface="Oswald"/>
                <a:sym typeface="Oswald"/>
              </a:rPr>
              <a:t>DON’T FORGET TO FILL OUT YOUR EXIT TICKET</a:t>
            </a:r>
          </a:p>
        </p:txBody>
      </p:sp>
    </p:spTree>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a:solidFill>
                  <a:srgbClr val="FFFFFF"/>
                </a:solidFill>
                <a:latin typeface="Oswald"/>
                <a:ea typeface="Oswald"/>
                <a:cs typeface="Oswald"/>
                <a:sym typeface="Oswald"/>
              </a:rPr>
              <a:t>PRE-WORK </a:t>
            </a:r>
          </a:p>
        </p:txBody>
      </p:sp>
    </p:spTree>
  </p:cSld>
  <p:clrMapOvr>
    <a:masterClrMapping/>
  </p:clrMapOvr>
  <p:transition xmlns:p14="http://schemas.microsoft.com/office/powerpoint/2010/mai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p:nvPr/>
        </p:nvSpPr>
        <p:spPr>
          <a:xfrm>
            <a:off x="635000" y="736600"/>
            <a:ext cx="7721599" cy="431799"/>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i="0" u="none" strike="noStrike" cap="none">
                <a:solidFill>
                  <a:srgbClr val="FFFFFF"/>
                </a:solidFill>
                <a:latin typeface="Oswald"/>
                <a:ea typeface="Oswald"/>
                <a:cs typeface="Oswald"/>
                <a:sym typeface="Oswald"/>
              </a:rPr>
              <a:t>THANKS!</a:t>
            </a:r>
          </a:p>
        </p:txBody>
      </p:sp>
      <p:cxnSp>
        <p:nvCxnSpPr>
          <p:cNvPr id="604" name="Shape 604"/>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605" name="Shape 605"/>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606" name="Shape 606"/>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607" name="Shape 607"/>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608" name="Shape 608"/>
          <p:cNvSpPr/>
          <p:nvPr/>
        </p:nvSpPr>
        <p:spPr>
          <a:xfrm>
            <a:off x="635000" y="1587500"/>
            <a:ext cx="11734800" cy="59690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3600" b="1" i="0" u="none" strike="noStrike" cap="none">
                <a:solidFill>
                  <a:srgbClr val="FFFFFF"/>
                </a:solidFill>
                <a:latin typeface="Oswald"/>
                <a:ea typeface="Oswald"/>
                <a:cs typeface="Oswald"/>
                <a:sym typeface="Oswald"/>
              </a:rPr>
              <a:t>NAME</a:t>
            </a:r>
          </a:p>
        </p:txBody>
      </p:sp>
      <p:sp>
        <p:nvSpPr>
          <p:cNvPr id="609" name="Shape 609"/>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FFFFFF"/>
              </a:buClr>
              <a:buSzPct val="85000"/>
              <a:buFont typeface="Georgia"/>
              <a:buChar char="‣"/>
            </a:pPr>
            <a:r>
              <a:rPr lang="en-US" sz="2500" b="0" i="0" u="none" strike="noStrike" cap="none">
                <a:solidFill>
                  <a:srgbClr val="FFFFFF"/>
                </a:solidFill>
                <a:latin typeface="Georgia"/>
                <a:ea typeface="Georgia"/>
                <a:cs typeface="Georgia"/>
                <a:sym typeface="Georgia"/>
              </a:rPr>
              <a:t>Optional Information:</a:t>
            </a:r>
          </a:p>
          <a:p>
            <a:pPr marL="177800" marR="0" lvl="1" indent="-177800" algn="l" rtl="0">
              <a:lnSpc>
                <a:spcPct val="110000"/>
              </a:lnSpc>
              <a:spcBef>
                <a:spcPts val="400"/>
              </a:spcBef>
              <a:buClr>
                <a:srgbClr val="FFFFFF"/>
              </a:buClr>
              <a:buSzPct val="85000"/>
              <a:buFont typeface="Georgia"/>
              <a:buChar char="‣"/>
            </a:pPr>
            <a:r>
              <a:rPr lang="en-US" sz="2500" b="0" i="0" u="none" strike="noStrike" cap="none">
                <a:solidFill>
                  <a:srgbClr val="FFFFFF"/>
                </a:solidFill>
                <a:latin typeface="Georgia"/>
                <a:ea typeface="Georgia"/>
                <a:cs typeface="Georgia"/>
                <a:sym typeface="Georgia"/>
              </a:rPr>
              <a:t>Email?</a:t>
            </a:r>
          </a:p>
          <a:p>
            <a:pPr marL="177800" marR="0" lvl="1" indent="-177800" algn="l" rtl="0">
              <a:lnSpc>
                <a:spcPct val="110000"/>
              </a:lnSpc>
              <a:spcBef>
                <a:spcPts val="400"/>
              </a:spcBef>
              <a:buClr>
                <a:srgbClr val="FFFFFF"/>
              </a:buClr>
              <a:buSzPct val="85000"/>
              <a:buFont typeface="Georgia"/>
              <a:buChar char="‣"/>
            </a:pPr>
            <a:r>
              <a:rPr lang="en-US" sz="2500" b="0" i="0" u="none" strike="noStrike" cap="none">
                <a:solidFill>
                  <a:srgbClr val="FFFFFF"/>
                </a:solidFill>
                <a:latin typeface="Georgia"/>
                <a:ea typeface="Georgia"/>
                <a:cs typeface="Georgia"/>
                <a:sym typeface="Georgia"/>
              </a:rPr>
              <a:t>Website?</a:t>
            </a:r>
          </a:p>
          <a:p>
            <a:pPr marL="177800" marR="0" lvl="1" indent="-177800" algn="l" rtl="0">
              <a:lnSpc>
                <a:spcPct val="110000"/>
              </a:lnSpc>
              <a:spcBef>
                <a:spcPts val="400"/>
              </a:spcBef>
              <a:buClr>
                <a:srgbClr val="FFFFFF"/>
              </a:buClr>
              <a:buSzPct val="85000"/>
              <a:buFont typeface="Georgia"/>
              <a:buChar char="‣"/>
            </a:pPr>
            <a:r>
              <a:rPr lang="en-US" sz="2500" b="0" i="0" u="none" strike="noStrike" cap="none">
                <a:solidFill>
                  <a:srgbClr val="FFFFFF"/>
                </a:solidFill>
                <a:latin typeface="Georgia"/>
                <a:ea typeface="Georgia"/>
                <a:cs typeface="Georgia"/>
                <a:sym typeface="Georgia"/>
              </a:rPr>
              <a:t>Twitter?</a:t>
            </a:r>
          </a:p>
        </p:txBody>
      </p:sp>
    </p:spTree>
  </p:cSld>
  <p:clrMapOvr>
    <a:masterClrMapping/>
  </p:clrMapOvr>
  <p:transition xmlns:p14="http://schemas.microsoft.com/office/powerpoint/2010/mai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Create and open an iPython Notebook</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Complete the Python pre-work</a:t>
            </a:r>
          </a:p>
          <a:p>
            <a:pPr marR="0" lvl="0" algn="l" rtl="0">
              <a:spcBef>
                <a:spcPts val="1000"/>
              </a:spcBef>
              <a:buNone/>
            </a:pPr>
            <a:endParaRPr sz="2800">
              <a:latin typeface="Georgia"/>
              <a:ea typeface="Georgia"/>
              <a:cs typeface="Georgia"/>
              <a:sym typeface="Georgia"/>
            </a:endParaRPr>
          </a:p>
        </p:txBody>
      </p:sp>
    </p:spTree>
  </p:cSld>
  <p:clrMapOvr>
    <a:masterClrMapping/>
  </p:clrMapOvr>
  <p:transition xmlns:p14="http://schemas.microsoft.com/office/powerpoint/2010/mai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0160000" cy="431799"/>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a:solidFill>
                  <a:schemeClr val="lt1"/>
                </a:solidFill>
                <a:latin typeface="Oswald"/>
                <a:ea typeface="Oswald"/>
                <a:cs typeface="Oswald"/>
                <a:sym typeface="Oswald"/>
              </a:rPr>
              <a:t>EXPERIMENTAL DESIGN AND PANDAS</a:t>
            </a:r>
          </a:p>
        </p:txBody>
      </p:sp>
    </p:spTree>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R="0" lvl="0" algn="l" rtl="0">
              <a:spcBef>
                <a:spcPts val="0"/>
              </a:spcBef>
              <a:buNone/>
            </a:pPr>
            <a:r>
              <a:rPr lang="en-US" sz="2800">
                <a:latin typeface="Georgia"/>
                <a:ea typeface="Georgia"/>
                <a:cs typeface="Georgia"/>
                <a:sym typeface="Georgia"/>
              </a:rPr>
              <a:t>The steps:</a:t>
            </a:r>
          </a:p>
          <a:p>
            <a:pPr marR="0" lvl="0" algn="l" rtl="0">
              <a:spcBef>
                <a:spcPts val="0"/>
              </a:spcBef>
              <a:buNone/>
            </a:pPr>
            <a:endParaRPr sz="280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a:latin typeface="Georgia"/>
                <a:ea typeface="Georgia"/>
                <a:cs typeface="Georgia"/>
                <a:sym typeface="Georgia"/>
              </a:rPr>
              <a:t>Identify the problem</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Acquire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Parse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Mine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Refine the data</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Build a data model</a:t>
            </a:r>
          </a:p>
          <a:p>
            <a:pPr marL="457200" marR="0" lvl="0" indent="-406400" algn="l" rtl="0">
              <a:spcBef>
                <a:spcPts val="0"/>
              </a:spcBef>
              <a:buSzPct val="100000"/>
              <a:buFont typeface="Georgia"/>
              <a:buAutoNum type="arabicPeriod"/>
            </a:pPr>
            <a:r>
              <a:rPr lang="en-US" sz="2800">
                <a:latin typeface="Georgia"/>
                <a:ea typeface="Georgia"/>
                <a:cs typeface="Georgia"/>
                <a:sym typeface="Georgia"/>
              </a:rPr>
              <a:t>Present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LET’S REVIEW THE DATA SCIENCE WORKFLOW</a:t>
            </a:r>
          </a:p>
        </p:txBody>
      </p:sp>
      <p:pic>
        <p:nvPicPr>
          <p:cNvPr id="265" name="Shape 265"/>
          <p:cNvPicPr preferRelativeResize="0"/>
          <p:nvPr/>
        </p:nvPicPr>
        <p:blipFill>
          <a:blip r:embed="rId3">
            <a:alphaModFix/>
          </a:blip>
          <a:stretch>
            <a:fillRect/>
          </a:stretch>
        </p:blipFill>
        <p:spPr>
          <a:xfrm>
            <a:off x="5604000" y="1272925"/>
            <a:ext cx="4264698" cy="5648576"/>
          </a:xfrm>
          <a:prstGeom prst="rect">
            <a:avLst/>
          </a:prstGeom>
          <a:noFill/>
          <a:ln>
            <a:noFill/>
          </a:ln>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2558</Words>
  <Application>Microsoft Macintosh PowerPoint</Application>
  <PresentationFormat>Custom</PresentationFormat>
  <Paragraphs>407</Paragraphs>
  <Slides>60</Slides>
  <Notes>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Merriweather Sans</vt:lpstr>
      <vt:lpstr>Oswald</vt:lpstr>
      <vt:lpstr>White</vt:lpstr>
      <vt:lpstr>PowerPoint Presentation</vt:lpstr>
      <vt:lpstr>PowerPoint Presentation</vt:lpstr>
      <vt:lpstr>PowerPoint Presentation</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CITATIONS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Brandon Burroughs</cp:lastModifiedBy>
  <cp:revision>1</cp:revision>
  <dcterms:modified xsi:type="dcterms:W3CDTF">2016-01-10T01:32:58Z</dcterms:modified>
</cp:coreProperties>
</file>